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6" r:id="rId8"/>
    <p:sldId id="264" r:id="rId9"/>
    <p:sldId id="265" r:id="rId10"/>
    <p:sldId id="257" r:id="rId11"/>
    <p:sldId id="258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9A027DF-1046-4813-BADA-5B412D03F0D1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4A61439-AC58-4C51-97D5-DB08C7720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خواص المركبات العضوية الفلزية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i="1" dirty="0" smtClean="0">
                <a:solidFill>
                  <a:srgbClr val="FFFF00"/>
                </a:solidFill>
              </a:rPr>
              <a:t>المركبات العضوية الفلزية</a:t>
            </a:r>
            <a:r>
              <a:rPr lang="ar-IQ" dirty="0" smtClean="0">
                <a:solidFill>
                  <a:srgbClr val="FFFF00"/>
                </a:solidFill>
              </a:rPr>
              <a:t/>
            </a:r>
            <a:br>
              <a:rPr lang="ar-IQ" dirty="0" smtClean="0">
                <a:solidFill>
                  <a:srgbClr val="FFFF00"/>
                </a:solidFill>
              </a:rPr>
            </a:br>
            <a:r>
              <a:rPr lang="en-US" i="1" dirty="0" smtClean="0">
                <a:solidFill>
                  <a:srgbClr val="00B0F0"/>
                </a:solidFill>
              </a:rPr>
              <a:t>Organometallic Compound</a:t>
            </a:r>
            <a:endParaRPr lang="en-US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506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IQ" dirty="0" err="1"/>
              <a:t>تعدالمركبات</a:t>
            </a:r>
            <a:r>
              <a:rPr lang="ar-IQ" dirty="0"/>
              <a:t> العضوية الفلزية </a:t>
            </a:r>
            <a:r>
              <a:rPr lang="ar-IQ" dirty="0" smtClean="0"/>
              <a:t>غير ثابتة تجاه تفاعلات الأكسدة بسبب الربح الكبير في الطاقة الناتج من تكوين أوكسيد الفلز وثنائي أوكسيد الكاربون والماء.</a:t>
            </a:r>
          </a:p>
          <a:p>
            <a:pPr algn="r" rtl="1"/>
            <a:r>
              <a:rPr lang="ar-IQ" dirty="0" err="1" smtClean="0"/>
              <a:t>تتأكسد</a:t>
            </a:r>
            <a:r>
              <a:rPr lang="ar-IQ" dirty="0" smtClean="0"/>
              <a:t> جميع المركبات </a:t>
            </a:r>
            <a:r>
              <a:rPr lang="ar-IQ" dirty="0" err="1" smtClean="0"/>
              <a:t>المثيلية</a:t>
            </a:r>
            <a:r>
              <a:rPr lang="ar-IQ" dirty="0" smtClean="0"/>
              <a:t> المعدنية بسهولة بينما </a:t>
            </a:r>
            <a:r>
              <a:rPr lang="en-US" dirty="0" smtClean="0"/>
              <a:t>Me2Hg</a:t>
            </a:r>
            <a:r>
              <a:rPr lang="ar-IQ" dirty="0" smtClean="0"/>
              <a:t> ومشتقات عناصر الزمرة </a:t>
            </a:r>
            <a:r>
              <a:rPr lang="ar-IQ" dirty="0" err="1" smtClean="0"/>
              <a:t>الخامسه</a:t>
            </a:r>
            <a:r>
              <a:rPr lang="ar-IQ" dirty="0" smtClean="0"/>
              <a:t> </a:t>
            </a:r>
            <a:r>
              <a:rPr lang="en-US" dirty="0" smtClean="0"/>
              <a:t>B</a:t>
            </a:r>
            <a:r>
              <a:rPr lang="ar-IQ" dirty="0" smtClean="0"/>
              <a:t> في الجدول الدوري تكون خاملة.</a:t>
            </a:r>
          </a:p>
          <a:p>
            <a:pPr algn="r" rtl="1"/>
            <a:r>
              <a:rPr lang="ar-IQ" dirty="0" smtClean="0"/>
              <a:t>وهنالك مركبات أخرى مثل </a:t>
            </a:r>
            <a:r>
              <a:rPr lang="en-US" dirty="0" smtClean="0"/>
              <a:t>Me2Zn, Me3In, Me3Sb</a:t>
            </a:r>
            <a:r>
              <a:rPr lang="ar-IQ" dirty="0" smtClean="0"/>
              <a:t> فأنها تحترق تلقائيا في الهواء, لذلك يجب الحذر في التعامل مع هذه المركبات وان تجري جميع تفاعلاتها الخاصة بوجود غاز خامل مثل </a:t>
            </a:r>
            <a:r>
              <a:rPr lang="en-US" dirty="0" err="1" smtClean="0"/>
              <a:t>Ar</a:t>
            </a:r>
            <a:r>
              <a:rPr lang="en-US" dirty="0" smtClean="0"/>
              <a:t>, N</a:t>
            </a:r>
            <a:r>
              <a:rPr lang="ar-IQ" dirty="0" smtClean="0"/>
              <a:t> </a:t>
            </a:r>
          </a:p>
          <a:p>
            <a:pPr algn="r" rtl="1"/>
            <a:r>
              <a:rPr lang="ar-IQ" dirty="0" smtClean="0"/>
              <a:t>والسبب في عدم الثبات الحركي بالنسبة لتفاعلات الأكسدة الى وجود </a:t>
            </a:r>
            <a:r>
              <a:rPr lang="ar-IQ" dirty="0" err="1" smtClean="0"/>
              <a:t>أوربيتالات</a:t>
            </a:r>
            <a:r>
              <a:rPr lang="ar-IQ" dirty="0" smtClean="0"/>
              <a:t> واطئة الموقع فارغة (تحت سطحية) مثلا </a:t>
            </a:r>
            <a:r>
              <a:rPr lang="en-US" dirty="0" smtClean="0"/>
              <a:t>5P</a:t>
            </a:r>
            <a:r>
              <a:rPr lang="ar-IQ" dirty="0" smtClean="0"/>
              <a:t> في </a:t>
            </a:r>
            <a:r>
              <a:rPr lang="en-US" dirty="0" smtClean="0"/>
              <a:t>Me3In </a:t>
            </a:r>
            <a:r>
              <a:rPr lang="ar-IQ" dirty="0" smtClean="0"/>
              <a:t> او بسبب وجود زوج الكتروني غير مرتبط كما في حالة </a:t>
            </a:r>
            <a:r>
              <a:rPr lang="en-US" dirty="0" smtClean="0"/>
              <a:t>Me3Sb</a:t>
            </a:r>
          </a:p>
          <a:p>
            <a:pPr marL="45720" indent="0" algn="r" rtl="1">
              <a:buNone/>
            </a:pPr>
            <a:endParaRPr lang="ar-IQ" dirty="0" smtClean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IQ" dirty="0" err="1" smtClean="0">
                <a:solidFill>
                  <a:srgbClr val="FFFF00"/>
                </a:solidFill>
              </a:rPr>
              <a:t>استقرارية</a:t>
            </a:r>
            <a:r>
              <a:rPr lang="ar-IQ" dirty="0" smtClean="0">
                <a:solidFill>
                  <a:srgbClr val="FFFF00"/>
                </a:solidFill>
              </a:rPr>
              <a:t> المركبات العضوية الفلزية تجاه الأكسدة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399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IQ" dirty="0" err="1" smtClean="0"/>
              <a:t>الأستقرارية</a:t>
            </a:r>
            <a:r>
              <a:rPr lang="ar-IQ" dirty="0" smtClean="0"/>
              <a:t> الحرارية: تعتمد على ثابت </a:t>
            </a:r>
            <a:r>
              <a:rPr lang="ar-IQ" dirty="0" err="1" smtClean="0"/>
              <a:t>الأستقرارية</a:t>
            </a:r>
            <a:r>
              <a:rPr lang="ar-IQ" dirty="0" smtClean="0"/>
              <a:t> والذي بدوره يعتمد على طبيعة الفلز وطبيعة الليكاند.</a:t>
            </a:r>
          </a:p>
          <a:p>
            <a:pPr algn="r" rtl="1"/>
            <a:r>
              <a:rPr lang="ar-IQ" dirty="0" smtClean="0"/>
              <a:t>وان </a:t>
            </a:r>
            <a:r>
              <a:rPr lang="ar-IQ" dirty="0" err="1" smtClean="0"/>
              <a:t>الأستقرارية</a:t>
            </a:r>
            <a:r>
              <a:rPr lang="ar-IQ" dirty="0" smtClean="0"/>
              <a:t> الحركية للمركبات العضوية الفلزية مرتبطة مع أغلفة الكترونية مغلقة حول ذرة الفلز.</a:t>
            </a:r>
          </a:p>
          <a:p>
            <a:pPr algn="r" rtl="1"/>
            <a:r>
              <a:rPr lang="ar-IQ" dirty="0" smtClean="0"/>
              <a:t>فمثلا </a:t>
            </a:r>
            <a:r>
              <a:rPr lang="en-US" dirty="0" smtClean="0"/>
              <a:t>Me4Ti </a:t>
            </a:r>
            <a:r>
              <a:rPr lang="ar-IQ" dirty="0" smtClean="0"/>
              <a:t>  يعد </a:t>
            </a:r>
            <a:r>
              <a:rPr lang="ar-IQ" dirty="0" err="1" smtClean="0"/>
              <a:t>غيرمستقرا</a:t>
            </a:r>
            <a:r>
              <a:rPr lang="ar-IQ" dirty="0" smtClean="0"/>
              <a:t> في درجة حرارة المحيط متجزئا الى </a:t>
            </a:r>
            <a:r>
              <a:rPr lang="ar-IQ" dirty="0" err="1" smtClean="0"/>
              <a:t>هيدروكاربونات</a:t>
            </a:r>
            <a:r>
              <a:rPr lang="ar-IQ" dirty="0" smtClean="0"/>
              <a:t> ونواتج أخرى في حين </a:t>
            </a:r>
            <a:r>
              <a:rPr lang="en-US" dirty="0" smtClean="0"/>
              <a:t>Me4Si</a:t>
            </a:r>
            <a:r>
              <a:rPr lang="ar-IQ" dirty="0" smtClean="0"/>
              <a:t>  قد يسخن الى </a:t>
            </a:r>
            <a:r>
              <a:rPr lang="en-US" dirty="0" smtClean="0"/>
              <a:t>500</a:t>
            </a:r>
            <a:r>
              <a:rPr lang="ar-IQ" dirty="0" smtClean="0"/>
              <a:t> </a:t>
            </a:r>
            <a:r>
              <a:rPr lang="he-IL" dirty="0" smtClean="0">
                <a:latin typeface="Times New Roman"/>
                <a:cs typeface="Times New Roman"/>
              </a:rPr>
              <a:t>֠</a:t>
            </a:r>
            <a:r>
              <a:rPr lang="ar-IQ" dirty="0" smtClean="0">
                <a:latin typeface="Times New Roman"/>
                <a:cs typeface="Times New Roman"/>
              </a:rPr>
              <a:t>م </a:t>
            </a:r>
            <a:r>
              <a:rPr lang="ar-IQ" b="1" dirty="0" smtClean="0">
                <a:latin typeface="Times New Roman"/>
                <a:cs typeface="Times New Roman"/>
              </a:rPr>
              <a:t>على الأقل لكي يتجزأ</a:t>
            </a:r>
            <a:r>
              <a:rPr lang="ar-IQ" dirty="0" smtClean="0">
                <a:latin typeface="Times New Roman"/>
                <a:cs typeface="Times New Roman"/>
              </a:rPr>
              <a:t>.</a:t>
            </a:r>
          </a:p>
          <a:p>
            <a:pPr algn="r" rtl="1"/>
            <a:endParaRPr lang="ar-IQ" dirty="0">
              <a:latin typeface="Times New Roman"/>
              <a:cs typeface="Times New Roman"/>
            </a:endParaRPr>
          </a:p>
          <a:p>
            <a:pPr algn="r" rtl="1"/>
            <a:r>
              <a:rPr lang="ar-IQ" dirty="0" smtClean="0"/>
              <a:t>ويمكن تفسير ذلك من خلال الترتيب </a:t>
            </a:r>
            <a:r>
              <a:rPr lang="ar-IQ" dirty="0" err="1" smtClean="0"/>
              <a:t>الألكتروني</a:t>
            </a:r>
            <a:r>
              <a:rPr lang="en-US" dirty="0" smtClean="0"/>
              <a:t>:</a:t>
            </a:r>
          </a:p>
          <a:p>
            <a:pPr algn="l"/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FF00"/>
                </a:solidFill>
              </a:rPr>
              <a:t>الأغلفة المملوءة </a:t>
            </a:r>
            <a:r>
              <a:rPr lang="ar-IQ" dirty="0" err="1" smtClean="0">
                <a:solidFill>
                  <a:srgbClr val="FFFF00"/>
                </a:solidFill>
              </a:rPr>
              <a:t>بالألكترونات</a:t>
            </a:r>
            <a:r>
              <a:rPr lang="ar-IQ" dirty="0" smtClean="0">
                <a:solidFill>
                  <a:srgbClr val="FFFF00"/>
                </a:solidFill>
              </a:rPr>
              <a:t> وعلاقتها </a:t>
            </a:r>
            <a:r>
              <a:rPr lang="ar-IQ" dirty="0" err="1" smtClean="0">
                <a:solidFill>
                  <a:srgbClr val="FFFF00"/>
                </a:solidFill>
              </a:rPr>
              <a:t>بالأستقرارية</a:t>
            </a:r>
            <a:r>
              <a:rPr lang="ar-IQ" dirty="0" smtClean="0">
                <a:solidFill>
                  <a:srgbClr val="FFFF00"/>
                </a:solidFill>
              </a:rPr>
              <a:t>      الحرارية                                                                                                              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195763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119" y="4005064"/>
            <a:ext cx="4103873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193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3816424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0754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dirty="0" smtClean="0"/>
              <a:t>مجاميع المثيل </a:t>
            </a:r>
            <a:r>
              <a:rPr lang="ar-IQ" dirty="0" err="1" smtClean="0"/>
              <a:t>أرتبطت</a:t>
            </a:r>
            <a:r>
              <a:rPr lang="ar-IQ" dirty="0" smtClean="0"/>
              <a:t> مع الكترونات الغلاف الأخير لذا يحتوي على نظام مغلق </a:t>
            </a:r>
            <a:r>
              <a:rPr lang="ar-IQ" dirty="0" err="1" smtClean="0"/>
              <a:t>ولايوجد</a:t>
            </a:r>
            <a:r>
              <a:rPr lang="ar-IQ" dirty="0" smtClean="0"/>
              <a:t> هنالك ميل </a:t>
            </a:r>
            <a:r>
              <a:rPr lang="ar-IQ" dirty="0" err="1" smtClean="0"/>
              <a:t>لأزدياد</a:t>
            </a:r>
            <a:r>
              <a:rPr lang="ar-IQ" dirty="0" smtClean="0"/>
              <a:t> التكافؤ عن </a:t>
            </a:r>
            <a:r>
              <a:rPr lang="en-US" dirty="0" smtClean="0"/>
              <a:t>4</a:t>
            </a:r>
            <a:r>
              <a:rPr lang="ar-IQ" dirty="0" smtClean="0"/>
              <a:t> لذا يكون مستقر حركيا تجاه التجزؤ الحراري وهذا يكون مترافق مع الحلقة الألكترونية </a:t>
            </a:r>
            <a:r>
              <a:rPr lang="ar-IQ" dirty="0" err="1" smtClean="0"/>
              <a:t>الملغقة</a:t>
            </a:r>
            <a:r>
              <a:rPr lang="ar-IQ" dirty="0" smtClean="0"/>
              <a:t>.</a:t>
            </a:r>
          </a:p>
          <a:p>
            <a:pPr algn="r" rtl="1"/>
            <a:endParaRPr lang="en-US" dirty="0"/>
          </a:p>
          <a:p>
            <a:pPr algn="l"/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25787"/>
            <a:ext cx="4176464" cy="1383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36362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20888"/>
            <a:ext cx="4733775" cy="1985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30327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dirty="0" smtClean="0"/>
              <a:t>يحتوي التيتانيوم على </a:t>
            </a:r>
            <a:r>
              <a:rPr lang="ar-IQ" dirty="0" err="1" smtClean="0"/>
              <a:t>أوربيتال</a:t>
            </a:r>
            <a:r>
              <a:rPr lang="ar-IQ" dirty="0" smtClean="0"/>
              <a:t> </a:t>
            </a:r>
            <a:r>
              <a:rPr lang="en-US" dirty="0" smtClean="0"/>
              <a:t>d</a:t>
            </a:r>
            <a:r>
              <a:rPr lang="ar-IQ" dirty="0" smtClean="0"/>
              <a:t> فيه مجال فارغ ممكن أن يهاجم من قبل جزيئات أخرى لذا يكون غير مستقر وهذا يفسر سبب تفككه في درجة حرارة المحيط.</a:t>
            </a:r>
          </a:p>
          <a:p>
            <a:pPr algn="r" rtl="1"/>
            <a:r>
              <a:rPr lang="ar-IQ" dirty="0" smtClean="0"/>
              <a:t>وان </a:t>
            </a:r>
            <a:r>
              <a:rPr lang="ar-IQ" dirty="0" err="1" smtClean="0"/>
              <a:t>الأستقرارية</a:t>
            </a:r>
            <a:r>
              <a:rPr lang="ar-IQ" dirty="0" smtClean="0"/>
              <a:t> الحرارية هي دليل على طاقات الترابط العالية لهذه العناصر في حالاتها القياسية لذا فهي مستقرة </a:t>
            </a:r>
            <a:r>
              <a:rPr lang="ar-IQ" dirty="0" err="1" smtClean="0"/>
              <a:t>ثيرموداينميكيا</a:t>
            </a:r>
            <a:r>
              <a:rPr lang="ar-IQ" dirty="0" smtClean="0"/>
              <a:t> في درجة حرارة المحيط اما المركبات الغير مستقرة </a:t>
            </a:r>
            <a:r>
              <a:rPr lang="ar-IQ" dirty="0" err="1" smtClean="0"/>
              <a:t>لهكذا</a:t>
            </a:r>
            <a:r>
              <a:rPr lang="ar-IQ" dirty="0" smtClean="0"/>
              <a:t> تجزؤ يعني انها مركبات </a:t>
            </a:r>
            <a:r>
              <a:rPr lang="ar-IQ" dirty="0" err="1" smtClean="0"/>
              <a:t>اندوثيرمية</a:t>
            </a:r>
            <a:r>
              <a:rPr lang="ar-IQ" dirty="0" smtClean="0"/>
              <a:t> (ماصة للحرارة) .</a:t>
            </a:r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52906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IQ" dirty="0" smtClean="0"/>
              <a:t>تتغير الخواص الفيزيائية للمركبات العضوية الفلزية ضمن مجال واسع تبعا </a:t>
            </a:r>
            <a:r>
              <a:rPr lang="en-US" dirty="0" smtClean="0"/>
              <a:t>       </a:t>
            </a:r>
            <a:r>
              <a:rPr lang="ar-IQ" dirty="0" smtClean="0"/>
              <a:t>لتغير</a:t>
            </a:r>
            <a:r>
              <a:rPr lang="en-US" dirty="0" smtClean="0"/>
              <a:t> </a:t>
            </a:r>
            <a:r>
              <a:rPr lang="ar-IQ" dirty="0" smtClean="0"/>
              <a:t>الخواص الأيونية للرابطة التي تربط بين الفلز والكاربون.</a:t>
            </a:r>
          </a:p>
          <a:p>
            <a:pPr algn="r" rtl="1"/>
            <a:r>
              <a:rPr lang="ar-IQ" dirty="0" smtClean="0"/>
              <a:t> فكلما قلت </a:t>
            </a:r>
            <a:r>
              <a:rPr lang="ar-IQ" dirty="0" err="1" smtClean="0"/>
              <a:t>السالبية</a:t>
            </a:r>
            <a:r>
              <a:rPr lang="ar-IQ" dirty="0" smtClean="0"/>
              <a:t> الكهربائية للفلز وازدادت </a:t>
            </a:r>
            <a:r>
              <a:rPr lang="ar-IQ" dirty="0" err="1" smtClean="0"/>
              <a:t>الموجبية</a:t>
            </a:r>
            <a:r>
              <a:rPr lang="ar-IQ" dirty="0" smtClean="0"/>
              <a:t> الكهربائية له زادت     أيونية الرابطة كاربون – فلز.                                                      </a:t>
            </a:r>
          </a:p>
          <a:p>
            <a:pPr marL="45720" indent="0" algn="l">
              <a:buNone/>
            </a:pPr>
            <a:r>
              <a:rPr lang="ar-IQ" dirty="0" smtClean="0"/>
              <a:t>          والقيم التالية </a:t>
            </a:r>
            <a:r>
              <a:rPr lang="ar-IQ" dirty="0"/>
              <a:t>ت</a:t>
            </a:r>
            <a:r>
              <a:rPr lang="ar-IQ" dirty="0" smtClean="0"/>
              <a:t>وضح </a:t>
            </a:r>
            <a:r>
              <a:rPr lang="ar-IQ" dirty="0" err="1" smtClean="0"/>
              <a:t>سالبية</a:t>
            </a:r>
            <a:r>
              <a:rPr lang="ar-IQ" dirty="0" smtClean="0"/>
              <a:t> بعض الفلز المهمة :                    </a:t>
            </a:r>
            <a:r>
              <a:rPr lang="en-US" dirty="0" smtClean="0"/>
              <a:t>  </a:t>
            </a:r>
            <a:r>
              <a:rPr lang="ar-IQ" dirty="0" smtClean="0"/>
              <a:t>         </a:t>
            </a:r>
            <a:r>
              <a:rPr lang="en-US" dirty="0" smtClean="0"/>
              <a:t>C-Si      1.8</a:t>
            </a:r>
          </a:p>
          <a:p>
            <a:r>
              <a:rPr lang="en-US" dirty="0" smtClean="0"/>
              <a:t>C-Al      1.5</a:t>
            </a:r>
          </a:p>
          <a:p>
            <a:r>
              <a:rPr lang="en-US" dirty="0" smtClean="0"/>
              <a:t>C-Mg     1.2</a:t>
            </a:r>
          </a:p>
          <a:p>
            <a:r>
              <a:rPr lang="en-US" dirty="0" smtClean="0"/>
              <a:t>C-Na      0.9</a:t>
            </a:r>
          </a:p>
          <a:p>
            <a:r>
              <a:rPr lang="en-US" dirty="0" smtClean="0"/>
              <a:t>C-K        0.8</a:t>
            </a:r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IQ" dirty="0" smtClean="0">
                <a:solidFill>
                  <a:srgbClr val="FFFF00"/>
                </a:solidFill>
              </a:rPr>
              <a:t>خواص </a:t>
            </a:r>
            <a:r>
              <a:rPr lang="ar-IQ" dirty="0" err="1" smtClean="0">
                <a:solidFill>
                  <a:srgbClr val="FFFF00"/>
                </a:solidFill>
              </a:rPr>
              <a:t>وأستقرارية</a:t>
            </a:r>
            <a:r>
              <a:rPr lang="ar-IQ" dirty="0" smtClean="0">
                <a:solidFill>
                  <a:srgbClr val="FFFF00"/>
                </a:solidFill>
              </a:rPr>
              <a:t> المركبات العضوية الفلزية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543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IQ" dirty="0" smtClean="0"/>
              <a:t>فنلاحظ من القيم أعلاه ان فلز السليكون والألمنيوم يكونان رابطة تساهمية مع الكاربون, والمغنسيوم والصوديوم والبوتاسيوم اصرة أيونية وحسب </a:t>
            </a:r>
            <a:r>
              <a:rPr lang="ar-IQ" dirty="0" err="1" smtClean="0"/>
              <a:t>كهروسالبية</a:t>
            </a:r>
            <a:r>
              <a:rPr lang="ar-IQ" dirty="0"/>
              <a:t> </a:t>
            </a:r>
            <a:r>
              <a:rPr lang="ar-IQ" dirty="0" smtClean="0"/>
              <a:t>الفلزات المرتبطة بالكاربون.</a:t>
            </a:r>
          </a:p>
          <a:p>
            <a:pPr marL="45720" indent="0" algn="ctr" rtl="1">
              <a:buNone/>
            </a:pPr>
            <a:r>
              <a:rPr lang="ar-IQ" dirty="0" smtClean="0"/>
              <a:t>القيم التالية توضح نسبة تكوين الرابطة بين كاربون – فلز وعلى أساس هذه القيم يمكن معرفة نوع الرابطة ان كانت تساهمية او ايونية.</a:t>
            </a:r>
          </a:p>
          <a:p>
            <a:pPr marL="45720" indent="0" algn="l">
              <a:buNone/>
            </a:pPr>
            <a:r>
              <a:rPr lang="ar-IQ" dirty="0" smtClean="0"/>
              <a:t>                           </a:t>
            </a:r>
            <a:r>
              <a:rPr lang="en-US" dirty="0" smtClean="0"/>
              <a:t>Ionic Character </a:t>
            </a:r>
          </a:p>
          <a:p>
            <a:r>
              <a:rPr lang="en-US" dirty="0" smtClean="0"/>
              <a:t>C-Si                      12%</a:t>
            </a:r>
          </a:p>
          <a:p>
            <a:r>
              <a:rPr lang="en-US" dirty="0" smtClean="0"/>
              <a:t>C-Al                      22%</a:t>
            </a:r>
          </a:p>
          <a:p>
            <a:r>
              <a:rPr lang="en-US" dirty="0" smtClean="0"/>
              <a:t>C-Mg                     35%</a:t>
            </a:r>
          </a:p>
          <a:p>
            <a:r>
              <a:rPr lang="en-US" dirty="0" smtClean="0"/>
              <a:t>C-Na                      47%</a:t>
            </a:r>
          </a:p>
          <a:p>
            <a:r>
              <a:rPr lang="en-US" dirty="0" smtClean="0"/>
              <a:t>C-K                        51%      </a:t>
            </a:r>
            <a:r>
              <a:rPr lang="ar-IQ" dirty="0" smtClean="0"/>
              <a:t>               </a:t>
            </a:r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6390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 algn="r">
              <a:buNone/>
            </a:pPr>
            <a:r>
              <a:rPr lang="ar-IQ" dirty="0" smtClean="0"/>
              <a:t>المركبات العضوية الفلزية للصوديوم والبوتاسيوم تكون: </a:t>
            </a:r>
          </a:p>
          <a:p>
            <a:pPr marL="45720" indent="0" algn="r">
              <a:buNone/>
            </a:pPr>
            <a:r>
              <a:rPr lang="ar-IQ" dirty="0" smtClean="0"/>
              <a:t>1-أكثر فعالية فهي تشتعل بشكل تلقائي في الهواء. </a:t>
            </a:r>
          </a:p>
          <a:p>
            <a:pPr marL="45720" indent="0" algn="r">
              <a:buNone/>
            </a:pPr>
            <a:r>
              <a:rPr lang="ar-IQ" dirty="0" smtClean="0"/>
              <a:t>2-تتفاعل بعنف مع الماء وغاز ثنائي أوكسيد الكاربون .</a:t>
            </a:r>
          </a:p>
          <a:p>
            <a:pPr marL="45720" indent="0" algn="r">
              <a:buNone/>
            </a:pPr>
            <a:r>
              <a:rPr lang="ar-IQ" dirty="0" smtClean="0"/>
              <a:t>3-محاليلهم المائية تكون غير طيارة .</a:t>
            </a:r>
          </a:p>
          <a:p>
            <a:pPr marL="45720" indent="0" algn="r">
              <a:buNone/>
            </a:pPr>
            <a:r>
              <a:rPr lang="ar-IQ" dirty="0" smtClean="0"/>
              <a:t>4-لاتذوب بسهولة في المذيبات الغير قطبية.   </a:t>
            </a:r>
          </a:p>
          <a:p>
            <a:pPr algn="r"/>
            <a:endParaRPr lang="ar-IQ" dirty="0" smtClean="0"/>
          </a:p>
          <a:p>
            <a:pPr marL="45720" indent="0" algn="r">
              <a:buNone/>
            </a:pPr>
            <a:r>
              <a:rPr lang="ar-IQ" dirty="0" smtClean="0"/>
              <a:t>أما المركبات العضوية الفلزية ذات الصفة التساهمية فتمتاز بأنها :</a:t>
            </a:r>
          </a:p>
          <a:p>
            <a:pPr marL="45720" indent="0" algn="r">
              <a:buNone/>
            </a:pPr>
            <a:r>
              <a:rPr lang="ar-IQ" dirty="0" smtClean="0"/>
              <a:t>1-أقل فعالية .</a:t>
            </a:r>
          </a:p>
          <a:p>
            <a:pPr marL="45720" indent="0" algn="r">
              <a:buNone/>
            </a:pPr>
            <a:r>
              <a:rPr lang="ar-IQ" dirty="0" smtClean="0"/>
              <a:t>2-ثابتة نسبيا في الهواء .</a:t>
            </a:r>
          </a:p>
          <a:p>
            <a:pPr marL="45720" indent="0" algn="r">
              <a:buNone/>
            </a:pPr>
            <a:r>
              <a:rPr lang="ar-IQ" dirty="0" smtClean="0"/>
              <a:t>3-أكثر تطايرا.</a:t>
            </a:r>
          </a:p>
          <a:p>
            <a:pPr marL="45720" indent="0" algn="r">
              <a:buNone/>
            </a:pPr>
            <a:r>
              <a:rPr lang="ar-IQ" dirty="0" smtClean="0"/>
              <a:t> 4-تذوب في المذيبات الغير قطبية .</a:t>
            </a:r>
          </a:p>
          <a:p>
            <a:pPr marL="45720" indent="0" algn="r">
              <a:buNone/>
            </a:pPr>
            <a:endParaRPr lang="ar-IQ" dirty="0" smtClean="0"/>
          </a:p>
          <a:p>
            <a:pPr algn="r" rtl="1"/>
            <a:r>
              <a:rPr lang="ar-IQ" dirty="0" smtClean="0"/>
              <a:t>ويجب أن نتطرق الى وجود حقيقة أن هنالك خاصية تساهمية جزئيا للرابطة كاربون- فلز</a:t>
            </a:r>
          </a:p>
          <a:p>
            <a:pPr marL="45720" indent="0" algn="r" rtl="1">
              <a:buNone/>
            </a:pPr>
            <a:r>
              <a:rPr lang="ar-IQ" dirty="0" smtClean="0"/>
              <a:t>ذلك يعني ان هنالك ذرات فلز </a:t>
            </a:r>
            <a:r>
              <a:rPr lang="ar-IQ" dirty="0" err="1" smtClean="0"/>
              <a:t>لاتمتلك</a:t>
            </a:r>
            <a:r>
              <a:rPr lang="ar-IQ" dirty="0" smtClean="0"/>
              <a:t> مستوى طاقة مكتمل </a:t>
            </a:r>
            <a:r>
              <a:rPr lang="ar-IQ" dirty="0" err="1" smtClean="0"/>
              <a:t>بألكترونات</a:t>
            </a:r>
            <a:r>
              <a:rPr lang="ar-IQ" dirty="0" smtClean="0"/>
              <a:t> التكافؤ  </a:t>
            </a:r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9316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r">
              <a:buNone/>
            </a:pPr>
            <a:r>
              <a:rPr lang="ar-IQ" dirty="0" smtClean="0"/>
              <a:t>فقد تميل بعض المركبات العضوية الفلزية ذات الصفة التساهمية الجزئية الى تكوين شكل </a:t>
            </a:r>
            <a:r>
              <a:rPr lang="ar-IQ" dirty="0" err="1" smtClean="0"/>
              <a:t>دايمر</a:t>
            </a:r>
            <a:r>
              <a:rPr lang="ar-IQ" dirty="0" smtClean="0"/>
              <a:t> (ثنائي) أو بوليمر (متعدد) حيث يتم الأرتباط بين ذرات الفلز بواسطة مجموعات </a:t>
            </a:r>
            <a:r>
              <a:rPr lang="ar-IQ" dirty="0" err="1" smtClean="0"/>
              <a:t>الألكيل</a:t>
            </a:r>
            <a:r>
              <a:rPr lang="ar-IQ" dirty="0" smtClean="0"/>
              <a:t> أو الهالوجين في حالة وجودها  ومثال على ذلك :</a:t>
            </a:r>
          </a:p>
          <a:p>
            <a:pPr marL="45720" indent="0" algn="r">
              <a:buNone/>
            </a:pPr>
            <a:r>
              <a:rPr lang="ar-IQ" dirty="0" smtClean="0"/>
              <a:t>                                                                    </a:t>
            </a:r>
          </a:p>
          <a:p>
            <a:r>
              <a:rPr lang="en-US" dirty="0" smtClean="0"/>
              <a:t>Al(CH</a:t>
            </a:r>
            <a:r>
              <a:rPr lang="en-US" sz="1800" dirty="0" smtClean="0"/>
              <a:t>3</a:t>
            </a:r>
            <a:r>
              <a:rPr lang="en-US" dirty="0" smtClean="0"/>
              <a:t>)</a:t>
            </a:r>
            <a:r>
              <a:rPr lang="en-US" dirty="0"/>
              <a:t>3</a:t>
            </a:r>
            <a:endParaRPr lang="en-US" dirty="0" smtClean="0"/>
          </a:p>
          <a:p>
            <a:pPr algn="r"/>
            <a:r>
              <a:rPr lang="ar-IQ" dirty="0" smtClean="0"/>
              <a:t>حيث تحتوي ذرة الألمنيوم على ستة الكترونات في غلاف التكافؤ بدلا من ثمانية لتصبح شبيهة بالغاز النبيل لذلك فأنها </a:t>
            </a:r>
            <a:r>
              <a:rPr lang="ar-IQ" dirty="0" err="1" smtClean="0"/>
              <a:t>تتبلمر</a:t>
            </a:r>
            <a:r>
              <a:rPr lang="ar-IQ" dirty="0" smtClean="0"/>
              <a:t> لتكون بوليمرات لتزيد من </a:t>
            </a:r>
            <a:r>
              <a:rPr lang="ar-IQ" dirty="0" err="1" smtClean="0"/>
              <a:t>أستقرارها</a:t>
            </a:r>
            <a:r>
              <a:rPr lang="ar-IQ" dirty="0" smtClean="0"/>
              <a:t>  وحسب قاعدة الثماني ويقصد بها ان الذرة المحاطة بثمانية الكترونات معناها ان الذرة او المركب مستقر لأنه يصبح له ترتيب خارجي </a:t>
            </a:r>
            <a:r>
              <a:rPr lang="ar-IQ" dirty="0" err="1" smtClean="0"/>
              <a:t>مشابة</a:t>
            </a:r>
            <a:r>
              <a:rPr lang="ar-IQ" dirty="0" smtClean="0"/>
              <a:t> للعناصر النبيلة .  </a:t>
            </a:r>
          </a:p>
          <a:p>
            <a:pPr marL="45720" indent="0" algn="r">
              <a:buNone/>
            </a:pPr>
            <a:r>
              <a:rPr lang="ar-IQ" dirty="0" smtClean="0"/>
              <a:t>    </a:t>
            </a: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1521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/>
              <a:t>Dimer Tri methyl </a:t>
            </a:r>
            <a:r>
              <a:rPr lang="en-US" dirty="0" err="1"/>
              <a:t>Almunium</a:t>
            </a:r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204864"/>
            <a:ext cx="3079278" cy="1156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441361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dirty="0" smtClean="0"/>
              <a:t>يحصل تفاعل التحلل المائي عند توفر </a:t>
            </a:r>
            <a:r>
              <a:rPr lang="ar-IQ" dirty="0" err="1" smtClean="0"/>
              <a:t>أوربيتالات</a:t>
            </a:r>
            <a:r>
              <a:rPr lang="ar-IQ" dirty="0" smtClean="0"/>
              <a:t> واطئة الموقع فارغة في ذرة الفلز ومهاجمة </a:t>
            </a:r>
            <a:r>
              <a:rPr lang="ar-IQ" dirty="0" err="1" smtClean="0"/>
              <a:t>نيوكليوفيلية</a:t>
            </a:r>
            <a:r>
              <a:rPr lang="ar-IQ" dirty="0" smtClean="0"/>
              <a:t> من قبل الماء.</a:t>
            </a:r>
          </a:p>
          <a:p>
            <a:pPr marL="45720" indent="0" algn="r" rtl="1">
              <a:buNone/>
            </a:pPr>
            <a:endParaRPr lang="ar-IQ" dirty="0" smtClean="0"/>
          </a:p>
          <a:p>
            <a:pPr marL="45720" indent="0" algn="r" rtl="1">
              <a:buNone/>
            </a:pPr>
            <a:r>
              <a:rPr lang="ar-IQ" dirty="0" smtClean="0"/>
              <a:t>وتعتمد سرعته على قطبية الرابطة </a:t>
            </a:r>
            <a:r>
              <a:rPr lang="en-US" dirty="0" smtClean="0"/>
              <a:t>C-M</a:t>
            </a:r>
            <a:r>
              <a:rPr lang="ar-IQ" dirty="0" smtClean="0"/>
              <a:t> فعندما تكون هذه القطبية شديده كما في </a:t>
            </a:r>
            <a:r>
              <a:rPr lang="en-US" dirty="0" smtClean="0"/>
              <a:t>Me3Al</a:t>
            </a:r>
            <a:r>
              <a:rPr lang="ar-IQ" dirty="0" smtClean="0"/>
              <a:t> تهاجم بسرعة من قبل الماء في حين </a:t>
            </a:r>
            <a:r>
              <a:rPr lang="en-US" dirty="0" smtClean="0"/>
              <a:t>Me3B </a:t>
            </a:r>
            <a:r>
              <a:rPr lang="ar-IQ" dirty="0" smtClean="0"/>
              <a:t> </a:t>
            </a:r>
            <a:r>
              <a:rPr lang="ar-IQ" dirty="0" err="1" smtClean="0"/>
              <a:t>لايتأثر</a:t>
            </a:r>
            <a:r>
              <a:rPr lang="ar-IQ" dirty="0" smtClean="0"/>
              <a:t> بالماء عند الدرجة العادية من الحرارة.</a:t>
            </a: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IQ" dirty="0" err="1" smtClean="0">
                <a:solidFill>
                  <a:srgbClr val="FFFF00"/>
                </a:solidFill>
              </a:rPr>
              <a:t>استقرارية</a:t>
            </a:r>
            <a:r>
              <a:rPr lang="ar-IQ" dirty="0" smtClean="0">
                <a:solidFill>
                  <a:srgbClr val="FFFF00"/>
                </a:solidFill>
              </a:rPr>
              <a:t> المركبات العضوية الفلزية تجاه التحلل المائي </a:t>
            </a:r>
            <a:r>
              <a:rPr lang="en-US" dirty="0" smtClean="0">
                <a:solidFill>
                  <a:srgbClr val="FFFF00"/>
                </a:solidFill>
              </a:rPr>
              <a:t>HYDROLYSIS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8994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IQ" dirty="0" smtClean="0"/>
              <a:t>فتتفاعل المركبات العضوية الفلزية مع الماء لتكوين المركب </a:t>
            </a:r>
            <a:r>
              <a:rPr lang="ar-IQ" dirty="0" err="1" smtClean="0"/>
              <a:t>الهيدروكاربوني</a:t>
            </a:r>
            <a:r>
              <a:rPr lang="ar-IQ" dirty="0" smtClean="0"/>
              <a:t> المقابل وهيدروكسيد الفلز.</a:t>
            </a:r>
          </a:p>
          <a:p>
            <a:pPr algn="r" rtl="1"/>
            <a:r>
              <a:rPr lang="ar-IQ" dirty="0" smtClean="0"/>
              <a:t>ويزداد نشاط تفاعل هذه المركبات مع الماء كلما قلت </a:t>
            </a:r>
            <a:r>
              <a:rPr lang="ar-IQ" dirty="0" err="1" smtClean="0"/>
              <a:t>السالبية</a:t>
            </a:r>
            <a:r>
              <a:rPr lang="ar-IQ" dirty="0" smtClean="0"/>
              <a:t> </a:t>
            </a:r>
            <a:r>
              <a:rPr lang="ar-IQ" dirty="0" err="1" smtClean="0"/>
              <a:t>الكهربائيه</a:t>
            </a:r>
            <a:r>
              <a:rPr lang="ar-IQ" dirty="0" smtClean="0"/>
              <a:t> للفلز لذلك يمكن ملاحظة تفاعل مركبات الليثيوم والمغنسيوم والألمنيوم </a:t>
            </a:r>
            <a:r>
              <a:rPr lang="ar-IQ" dirty="0" err="1" smtClean="0"/>
              <a:t>الألكيلية</a:t>
            </a:r>
            <a:r>
              <a:rPr lang="ar-IQ" dirty="0" smtClean="0"/>
              <a:t> تتفاعل بشدة مع الماء. كما موضح في المعادلات الأتية :</a:t>
            </a:r>
          </a:p>
          <a:p>
            <a:pPr algn="l"/>
            <a:endParaRPr lang="ar-IQ" dirty="0"/>
          </a:p>
          <a:p>
            <a:pPr algn="l"/>
            <a:r>
              <a:rPr lang="en-US" dirty="0" smtClean="0"/>
              <a:t>CH3Li+H2O→CH4 +</a:t>
            </a:r>
            <a:r>
              <a:rPr lang="en-US" dirty="0" err="1" smtClean="0"/>
              <a:t>LiOH</a:t>
            </a:r>
            <a:endParaRPr lang="en-US" dirty="0" smtClean="0"/>
          </a:p>
          <a:p>
            <a:r>
              <a:rPr lang="en-US" dirty="0"/>
              <a:t>CH3CH2MgBr+H2O</a:t>
            </a:r>
            <a:r>
              <a:rPr lang="en-US" dirty="0" smtClean="0"/>
              <a:t>→CH3CH3+BrMgOH</a:t>
            </a:r>
          </a:p>
          <a:p>
            <a:r>
              <a:rPr lang="en-US" dirty="0"/>
              <a:t>(CH3)3Al+3H2O</a:t>
            </a:r>
            <a:r>
              <a:rPr lang="en-US" dirty="0" smtClean="0"/>
              <a:t>→3CH4+Al(OH)3</a:t>
            </a:r>
            <a:endParaRPr lang="en-US" dirty="0"/>
          </a:p>
        </p:txBody>
      </p:sp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>
                <a:solidFill>
                  <a:srgbClr val="FFFF00"/>
                </a:solidFill>
              </a:rPr>
              <a:t>التحلل المائي (</a:t>
            </a:r>
            <a:r>
              <a:rPr lang="ar-IQ" dirty="0" err="1" smtClean="0">
                <a:solidFill>
                  <a:srgbClr val="FFFF00"/>
                </a:solidFill>
              </a:rPr>
              <a:t>التميؤ</a:t>
            </a:r>
            <a:r>
              <a:rPr lang="ar-IQ" dirty="0" smtClean="0">
                <a:solidFill>
                  <a:srgbClr val="FFFF00"/>
                </a:solidFill>
              </a:rPr>
              <a:t>)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7115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IQ" dirty="0" smtClean="0"/>
              <a:t>ويكون تحلل مركبات </a:t>
            </a:r>
            <a:r>
              <a:rPr lang="en-US" dirty="0" smtClean="0"/>
              <a:t>Zn</a:t>
            </a:r>
            <a:r>
              <a:rPr lang="ar-IQ" dirty="0" smtClean="0"/>
              <a:t> و </a:t>
            </a:r>
            <a:r>
              <a:rPr lang="en-US" dirty="0" smtClean="0"/>
              <a:t>Cd</a:t>
            </a:r>
            <a:r>
              <a:rPr lang="ar-IQ" dirty="0" smtClean="0"/>
              <a:t> العضوية </a:t>
            </a:r>
            <a:r>
              <a:rPr lang="ar-IQ" dirty="0" err="1" smtClean="0"/>
              <a:t>بطيئ</a:t>
            </a:r>
            <a:r>
              <a:rPr lang="ar-IQ" dirty="0" smtClean="0"/>
              <a:t> أما مركبات </a:t>
            </a:r>
            <a:r>
              <a:rPr lang="en-US" dirty="0" smtClean="0"/>
              <a:t>Si, Hg, </a:t>
            </a:r>
            <a:r>
              <a:rPr lang="en-US" dirty="0" err="1" smtClean="0"/>
              <a:t>Pb</a:t>
            </a:r>
            <a:r>
              <a:rPr lang="ar-IQ" dirty="0" smtClean="0"/>
              <a:t> فهي </a:t>
            </a:r>
            <a:r>
              <a:rPr lang="ar-IQ" dirty="0" err="1" smtClean="0"/>
              <a:t>لاتتأثر</a:t>
            </a:r>
            <a:r>
              <a:rPr lang="ar-IQ" dirty="0" smtClean="0"/>
              <a:t> بالماء ولكنها تتأثر في المحاليل الحامضية بسبب زيادة </a:t>
            </a:r>
            <a:r>
              <a:rPr lang="ar-IQ" dirty="0" err="1" smtClean="0"/>
              <a:t>الكهروسالبية</a:t>
            </a:r>
            <a:r>
              <a:rPr lang="ar-IQ" dirty="0" smtClean="0"/>
              <a:t>.</a:t>
            </a:r>
          </a:p>
          <a:p>
            <a:pPr algn="l"/>
            <a:endParaRPr lang="ar-IQ" dirty="0"/>
          </a:p>
          <a:p>
            <a:r>
              <a:rPr lang="en-US" dirty="0"/>
              <a:t>(CH3CH2)Si+4HCl</a:t>
            </a:r>
            <a:r>
              <a:rPr lang="en-US" dirty="0" smtClean="0"/>
              <a:t>→4H3C-CH3+SiCl4</a:t>
            </a:r>
          </a:p>
          <a:p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736900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شبكة">
  <a:themeElements>
    <a:clrScheme name="شبكة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شبكة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شبكة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405</TotalTime>
  <Words>761</Words>
  <Application>Microsoft Office PowerPoint</Application>
  <PresentationFormat>عرض على الشاشة (3:4)‏</PresentationFormat>
  <Paragraphs>72</Paragraphs>
  <Slides>15</Slides>
  <Notes>0</Notes>
  <HiddenSlides>1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شبكة</vt:lpstr>
      <vt:lpstr>المركبات العضوية الفلزية Organometallic Compound</vt:lpstr>
      <vt:lpstr>خواص وأستقرارية المركبات العضوية الفلزية</vt:lpstr>
      <vt:lpstr>الشريحة 3</vt:lpstr>
      <vt:lpstr>الشريحة 4</vt:lpstr>
      <vt:lpstr>الشريحة 5</vt:lpstr>
      <vt:lpstr>الشريحة 6</vt:lpstr>
      <vt:lpstr>استقرارية المركبات العضوية الفلزية تجاه التحلل المائي HYDROLYSIS</vt:lpstr>
      <vt:lpstr>التحلل المائي (التميؤ)</vt:lpstr>
      <vt:lpstr>الشريحة 9</vt:lpstr>
      <vt:lpstr>استقرارية المركبات العضوية الفلزية تجاه الأكسدة </vt:lpstr>
      <vt:lpstr>الأغلفة المملوءة بالألكترونات وعلاقتها بالأستقرارية      الحرارية                                                                                                               </vt:lpstr>
      <vt:lpstr>الشريحة 12</vt:lpstr>
      <vt:lpstr>الشريحة 13</vt:lpstr>
      <vt:lpstr>الشريحة 14</vt:lpstr>
      <vt:lpstr>الشريحة 15</vt:lpstr>
    </vt:vector>
  </TitlesOfParts>
  <Company>Ahmed-Under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المركبات العضوية الفلزية Organometallic Compound</dc:title>
  <dc:creator>DELL</dc:creator>
  <cp:lastModifiedBy>rosex</cp:lastModifiedBy>
  <cp:revision>32</cp:revision>
  <dcterms:created xsi:type="dcterms:W3CDTF">2022-09-08T13:02:09Z</dcterms:created>
  <dcterms:modified xsi:type="dcterms:W3CDTF">2022-09-25T06:56:33Z</dcterms:modified>
</cp:coreProperties>
</file>